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65" r:id="rId3"/>
    <p:sldId id="267" r:id="rId4"/>
    <p:sldId id="268" r:id="rId5"/>
    <p:sldId id="258" r:id="rId6"/>
    <p:sldId id="262" r:id="rId7"/>
    <p:sldId id="266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0"/>
    <p:restoredTop sz="94673"/>
  </p:normalViewPr>
  <p:slideViewPr>
    <p:cSldViewPr snapToGrid="0" snapToObjects="1">
      <p:cViewPr varScale="1">
        <p:scale>
          <a:sx n="84" d="100"/>
          <a:sy n="84" d="100"/>
        </p:scale>
        <p:origin x="2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1.png"/><Relationship Id="rId3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2100" y="2091262"/>
            <a:ext cx="9068586" cy="2590800"/>
          </a:xfrm>
        </p:spPr>
        <p:txBody>
          <a:bodyPr/>
          <a:lstStyle/>
          <a:p>
            <a:r>
              <a:rPr lang="es-ES_tradnl" sz="5000" dirty="0" err="1" smtClean="0"/>
              <a:t>ceNTROS</a:t>
            </a:r>
            <a:r>
              <a:rPr lang="es-ES_tradnl" sz="5000" dirty="0" smtClean="0"/>
              <a:t> EDUCATIVOS </a:t>
            </a:r>
            <a:br>
              <a:rPr lang="es-ES_tradnl" sz="5000" dirty="0" smtClean="0"/>
            </a:br>
            <a:r>
              <a:rPr lang="es-ES_tradnl" sz="5000" dirty="0" smtClean="0"/>
              <a:t>COMO ORGANIZACIONES</a:t>
            </a:r>
            <a:br>
              <a:rPr lang="es-ES_tradnl" sz="5000" dirty="0" smtClean="0"/>
            </a:br>
            <a:r>
              <a:rPr lang="es-ES_tradnl" sz="5000" dirty="0" smtClean="0"/>
              <a:t>DIGITALMENTE COMPETENTES </a:t>
            </a:r>
            <a:endParaRPr lang="es-ES_tradnl" sz="5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Marta Reina Herrera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741" y="1314330"/>
            <a:ext cx="1640399" cy="588612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4519483" y="5007457"/>
            <a:ext cx="9070848" cy="457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200" dirty="0" smtClean="0"/>
              <a:t>7 de junio 2018</a:t>
            </a:r>
            <a:endParaRPr lang="es-ES_tradnl" sz="1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567" y="4285847"/>
            <a:ext cx="1018744" cy="144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8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61533" y="4089542"/>
            <a:ext cx="26072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El </a:t>
            </a:r>
            <a:r>
              <a:rPr lang="es-ES_tradnl" b="1" dirty="0" smtClean="0"/>
              <a:t>96% de los jóvenes </a:t>
            </a:r>
            <a:r>
              <a:rPr lang="es-ES_tradnl" dirty="0" smtClean="0"/>
              <a:t>de entre 16 y 24 años de la UE son usuarios habituales de internet. </a:t>
            </a:r>
            <a:endParaRPr lang="es-ES_tradnl" dirty="0"/>
          </a:p>
        </p:txBody>
      </p:sp>
      <p:sp>
        <p:nvSpPr>
          <p:cNvPr id="3" name="CuadroTexto 2"/>
          <p:cNvSpPr txBox="1"/>
          <p:nvPr/>
        </p:nvSpPr>
        <p:spPr>
          <a:xfrm>
            <a:off x="4547286" y="4089542"/>
            <a:ext cx="29656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Menos de la mitad </a:t>
            </a:r>
            <a:r>
              <a:rPr lang="es-ES_tradnl" dirty="0" smtClean="0"/>
              <a:t>de los niños se encuentran en escuelas altamente equipadas digitalmente</a:t>
            </a:r>
            <a:endParaRPr lang="es-ES_tradnl" dirty="0"/>
          </a:p>
        </p:txBody>
      </p:sp>
      <p:sp>
        <p:nvSpPr>
          <p:cNvPr id="4" name="CuadroTexto 3"/>
          <p:cNvSpPr txBox="1"/>
          <p:nvPr/>
        </p:nvSpPr>
        <p:spPr>
          <a:xfrm>
            <a:off x="8421703" y="4089542"/>
            <a:ext cx="29656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20-25% </a:t>
            </a:r>
            <a:r>
              <a:rPr lang="es-ES_tradnl" dirty="0" smtClean="0"/>
              <a:t>son enseñados y apoyados por docentes cómodos en el entorno digital.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420128" y="6203092"/>
            <a:ext cx="40900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Fuente: </a:t>
            </a:r>
            <a:r>
              <a:rPr lang="es-ES_tradnl" sz="1200" dirty="0" err="1" smtClean="0"/>
              <a:t>Debating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Europe</a:t>
            </a:r>
            <a:endParaRPr lang="es-ES_tradnl" sz="1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751" y="1679314"/>
            <a:ext cx="1948305" cy="194830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47" y="744604"/>
            <a:ext cx="2324100" cy="334493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703" y="1469009"/>
            <a:ext cx="2540000" cy="236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5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4734" y="1064301"/>
            <a:ext cx="11152682" cy="6205927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2900" dirty="0" smtClean="0"/>
          </a:p>
          <a:p>
            <a:pPr>
              <a:spcBef>
                <a:spcPts val="0"/>
              </a:spcBef>
              <a:buClrTx/>
              <a:buFont typeface="Wingdings" charset="2"/>
              <a:buChar char="q"/>
              <a:defRPr/>
            </a:pPr>
            <a:r>
              <a:rPr lang="es-ES_tradnl" sz="2300" dirty="0" smtClean="0"/>
              <a:t> El </a:t>
            </a:r>
            <a:r>
              <a:rPr lang="es-ES_tradnl" sz="2300" dirty="0"/>
              <a:t>uso de internet no es sinónimo de competencia </a:t>
            </a:r>
            <a:r>
              <a:rPr lang="es-ES_tradnl" sz="2300" dirty="0" smtClean="0"/>
              <a:t>digital.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endParaRPr lang="es-ES_tradnl" sz="2300" dirty="0" smtClean="0"/>
          </a:p>
          <a:p>
            <a:pPr lvl="0">
              <a:spcBef>
                <a:spcPts val="0"/>
              </a:spcBef>
              <a:buClrTx/>
              <a:buFont typeface="Wingdings" charset="2"/>
              <a:buChar char="q"/>
              <a:defRPr/>
            </a:pPr>
            <a:r>
              <a:rPr lang="es-ES_tradnl" sz="2300" dirty="0" smtClean="0"/>
              <a:t> Consecuencias </a:t>
            </a:r>
            <a:r>
              <a:rPr lang="es-ES_tradnl" sz="2300" dirty="0"/>
              <a:t>y problemáticas derivadas de que los alumnos accedan a la red sin una guía parental ni docente, TECNOADICCIONES, CIBERBULLING, SEXTING, entre otros. Aspectos que inciden de manera importante en el día a día en las aulas y en la convivencia en los centros. </a:t>
            </a: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endParaRPr lang="es-ES_tradnl" sz="2300" dirty="0" smtClean="0">
              <a:solidFill>
                <a:srgbClr val="222222"/>
              </a:solidFill>
              <a:ea typeface="Times New Roman" charset="0"/>
              <a:cs typeface="GillSans" charset="0"/>
            </a:endParaRPr>
          </a:p>
          <a:p>
            <a:pPr lvl="0">
              <a:spcBef>
                <a:spcPts val="0"/>
              </a:spcBef>
              <a:buClrTx/>
              <a:buFont typeface="Wingdings" charset="2"/>
              <a:buChar char="q"/>
              <a:defRPr/>
            </a:pPr>
            <a:r>
              <a:rPr lang="es-ES_tradnl" sz="2300" dirty="0" smtClean="0">
                <a:solidFill>
                  <a:srgbClr val="222222"/>
                </a:solidFill>
                <a:ea typeface="Times New Roman" charset="0"/>
                <a:cs typeface="GillSans" charset="0"/>
              </a:rPr>
              <a:t> Incorporar </a:t>
            </a:r>
            <a:r>
              <a:rPr lang="es-ES_tradnl" sz="2300" dirty="0">
                <a:solidFill>
                  <a:srgbClr val="222222"/>
                </a:solidFill>
                <a:ea typeface="Times New Roman" charset="0"/>
                <a:cs typeface="GillSans" charset="0"/>
              </a:rPr>
              <a:t>la formación en ciudadanía digital como parte vital de la formación del </a:t>
            </a:r>
            <a:r>
              <a:rPr lang="es-ES_tradnl" sz="2300" dirty="0" smtClean="0">
                <a:solidFill>
                  <a:srgbClr val="222222"/>
                </a:solidFill>
                <a:ea typeface="Times New Roman" charset="0"/>
                <a:cs typeface="GillSans" charset="0"/>
              </a:rPr>
              <a:t>alumnado, </a:t>
            </a:r>
            <a:r>
              <a:rPr lang="es-ES_tradnl" sz="2300" dirty="0">
                <a:solidFill>
                  <a:srgbClr val="222222"/>
                </a:solidFill>
                <a:ea typeface="Times New Roman" charset="0"/>
                <a:cs typeface="GillSans" charset="0"/>
              </a:rPr>
              <a:t>asumiendo la alfabetización digital como una nueva obligación docente ineludible. </a:t>
            </a:r>
            <a:endParaRPr lang="es-ES_tradnl" sz="2300" dirty="0" smtClean="0">
              <a:ea typeface="Calibri" charset="0"/>
              <a:cs typeface="Times New Roman" charset="0"/>
            </a:endParaRP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endParaRPr lang="es-ES_tradnl" sz="2300" dirty="0">
              <a:ea typeface="Calibri" charset="0"/>
              <a:cs typeface="Times New Roman" charset="0"/>
            </a:endParaRPr>
          </a:p>
          <a:p>
            <a:pPr lvl="0">
              <a:spcBef>
                <a:spcPts val="0"/>
              </a:spcBef>
              <a:buClrTx/>
              <a:buFont typeface="Wingdings" charset="2"/>
              <a:buChar char="q"/>
              <a:defRPr/>
            </a:pPr>
            <a:r>
              <a:rPr lang="es-ES_tradnl" sz="2300" dirty="0" smtClean="0">
                <a:ea typeface="Calibri" charset="0"/>
                <a:cs typeface="Times New Roman" charset="0"/>
              </a:rPr>
              <a:t> El </a:t>
            </a:r>
            <a:r>
              <a:rPr lang="es-ES_tradnl" sz="2300" dirty="0">
                <a:ea typeface="Calibri" charset="0"/>
                <a:cs typeface="Times New Roman" charset="0"/>
              </a:rPr>
              <a:t>alumnado sólo puede adquirir los conocimientos básicos sobre ciudadanía digital ejerciendo la misma. </a:t>
            </a:r>
            <a:endParaRPr lang="es-ES_tradnl" sz="2300" dirty="0" smtClean="0">
              <a:ea typeface="Calibri" charset="0"/>
              <a:cs typeface="Times New Roman" charset="0"/>
            </a:endParaRP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endParaRPr lang="es-ES_tradnl" sz="2300" dirty="0">
              <a:ea typeface="Calibri" charset="0"/>
              <a:cs typeface="Times New Roman" charset="0"/>
            </a:endParaRP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endParaRPr lang="es-ES_tradnl" sz="2300" dirty="0">
              <a:ea typeface="Calibri" charset="0"/>
              <a:cs typeface="Times New Roman" charset="0"/>
            </a:endParaRP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endParaRPr lang="es-ES_tradnl" dirty="0"/>
          </a:p>
        </p:txBody>
      </p:sp>
      <p:sp>
        <p:nvSpPr>
          <p:cNvPr id="2" name="CuadroTexto 1"/>
          <p:cNvSpPr txBox="1"/>
          <p:nvPr/>
        </p:nvSpPr>
        <p:spPr>
          <a:xfrm>
            <a:off x="719528" y="524497"/>
            <a:ext cx="3822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 smtClean="0"/>
              <a:t>REFLEXIONES</a:t>
            </a:r>
            <a:endParaRPr lang="es-ES_tradnl" sz="4000" dirty="0"/>
          </a:p>
        </p:txBody>
      </p:sp>
    </p:spTree>
    <p:extLst>
      <p:ext uri="{BB962C8B-B14F-4D97-AF65-F5344CB8AC3E}">
        <p14:creationId xmlns:p14="http://schemas.microsoft.com/office/powerpoint/2010/main" val="6801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 descr="Mindmap table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4651" y="365760"/>
            <a:ext cx="9890440" cy="611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6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314793" y="246888"/>
            <a:ext cx="8694296" cy="63787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96400" y="246888"/>
            <a:ext cx="2432304" cy="1275062"/>
          </a:xfrm>
        </p:spPr>
        <p:txBody>
          <a:bodyPr/>
          <a:lstStyle/>
          <a:p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 smtClean="0"/>
              <a:t>1985</a:t>
            </a:r>
            <a:br>
              <a:rPr lang="es-ES_tradnl" sz="2400" dirty="0" smtClean="0"/>
            </a:br>
            <a:r>
              <a:rPr lang="es-ES_tradnl" sz="2400" dirty="0" smtClean="0"/>
              <a:t>Proyecto ATENEA</a:t>
            </a:r>
            <a:endParaRPr lang="es-ES_tradnl" sz="24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9296400" y="1512668"/>
            <a:ext cx="2432304" cy="9142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z="2400" dirty="0" smtClean="0"/>
              <a:t>1995</a:t>
            </a:r>
          </a:p>
          <a:p>
            <a:r>
              <a:rPr lang="es-ES_tradnl" sz="2400" dirty="0" smtClean="0"/>
              <a:t>ALDEA DIGITAL</a:t>
            </a:r>
            <a:endParaRPr lang="es-ES_tradnl" sz="24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296400" y="3752166"/>
            <a:ext cx="2432304" cy="883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z="2400" dirty="0" smtClean="0"/>
              <a:t>2009</a:t>
            </a:r>
            <a:br>
              <a:rPr lang="es-ES_tradnl" sz="2400" dirty="0" smtClean="0"/>
            </a:br>
            <a:r>
              <a:rPr lang="es-ES_tradnl" sz="2400" dirty="0" smtClean="0"/>
              <a:t>ESCUELA 2.0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140501" y="246888"/>
            <a:ext cx="7600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/>
              <a:t>TIC EDUCATIVAS EN ESPAÑA</a:t>
            </a:r>
            <a:endParaRPr lang="es-ES_tradnl" sz="3600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296400" y="2426892"/>
            <a:ext cx="2432304" cy="12750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400" dirty="0" smtClean="0"/>
              <a:t>2000</a:t>
            </a:r>
            <a:br>
              <a:rPr lang="es-ES_tradnl" sz="2400" dirty="0" smtClean="0"/>
            </a:br>
            <a:r>
              <a:rPr lang="es-ES_tradnl" sz="2400" dirty="0" smtClean="0"/>
              <a:t>INTERNET EN EL</a:t>
            </a:r>
          </a:p>
          <a:p>
            <a:r>
              <a:rPr lang="es-ES_tradnl" sz="2400" dirty="0" smtClean="0"/>
              <a:t>AULA</a:t>
            </a:r>
            <a:endParaRPr lang="es-ES_tradnl" sz="24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9296400" y="5974830"/>
            <a:ext cx="2432304" cy="883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z="2400" dirty="0" smtClean="0"/>
              <a:t/>
            </a:r>
            <a:br>
              <a:rPr lang="es-ES_tradnl" sz="2400" dirty="0" smtClean="0"/>
            </a:br>
            <a:endParaRPr lang="es-ES_tradnl" sz="2400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109272" y="1132165"/>
            <a:ext cx="70753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solidFill>
                  <a:srgbClr val="454545"/>
                </a:solidFill>
              </a:rPr>
              <a:t>Modelo </a:t>
            </a:r>
            <a:r>
              <a:rPr lang="es-ES_tradnl" dirty="0">
                <a:solidFill>
                  <a:srgbClr val="454545"/>
                </a:solidFill>
              </a:rPr>
              <a:t>de implantación </a:t>
            </a:r>
            <a:r>
              <a:rPr lang="es-ES_tradnl" dirty="0" smtClean="0">
                <a:solidFill>
                  <a:srgbClr val="454545"/>
                </a:solidFill>
              </a:rPr>
              <a:t>instrumental  </a:t>
            </a:r>
            <a:r>
              <a:rPr lang="es-ES_tradnl" dirty="0">
                <a:solidFill>
                  <a:srgbClr val="454545"/>
                </a:solidFill>
              </a:rPr>
              <a:t>(ordenadores, mejora de conectividad...) </a:t>
            </a:r>
          </a:p>
          <a:p>
            <a:r>
              <a:rPr lang="es-ES_tradnl" dirty="0">
                <a:solidFill>
                  <a:srgbClr val="454545"/>
                </a:solidFill>
                <a:latin typeface="Helvetica" charset="0"/>
              </a:rPr>
              <a:t> </a:t>
            </a:r>
            <a:endParaRPr lang="es-ES_tradnl" dirty="0" smtClean="0">
              <a:solidFill>
                <a:srgbClr val="454545"/>
              </a:solidFill>
              <a:latin typeface="Helvetica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109272" y="1863841"/>
            <a:ext cx="7270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454545"/>
                </a:solidFill>
              </a:rPr>
              <a:t>Enorme inversión en infraestructuras para la reproducción de contenidos ( repositorio de recursos, Plataforma </a:t>
            </a:r>
            <a:r>
              <a:rPr lang="es-ES_tradnl" dirty="0" smtClean="0">
                <a:solidFill>
                  <a:srgbClr val="454545"/>
                </a:solidFill>
              </a:rPr>
              <a:t>eLearning</a:t>
            </a:r>
            <a:r>
              <a:rPr lang="is-IS" dirty="0">
                <a:solidFill>
                  <a:srgbClr val="454545"/>
                </a:solidFill>
              </a:rPr>
              <a:t>…)</a:t>
            </a:r>
            <a:endParaRPr lang="es-ES_tradnl" dirty="0">
              <a:solidFill>
                <a:srgbClr val="454545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109272" y="2564922"/>
            <a:ext cx="6970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solidFill>
                  <a:srgbClr val="454545"/>
                </a:solidFill>
              </a:rPr>
              <a:t>Resultados mixtos. No se aprecian mejoras significativas en los procesos de enseñanza- aprendizaje</a:t>
            </a:r>
            <a:endParaRPr lang="es-ES_tradnl" dirty="0">
              <a:solidFill>
                <a:srgbClr val="454545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124263" y="3306777"/>
            <a:ext cx="70603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454545"/>
                </a:solidFill>
              </a:rPr>
              <a:t>P</a:t>
            </a:r>
            <a:r>
              <a:rPr lang="es-ES_tradnl" dirty="0" smtClean="0">
                <a:solidFill>
                  <a:srgbClr val="454545"/>
                </a:solidFill>
              </a:rPr>
              <a:t>ropiciando </a:t>
            </a:r>
            <a:r>
              <a:rPr lang="es-ES_tradnl" dirty="0">
                <a:solidFill>
                  <a:srgbClr val="454545"/>
                </a:solidFill>
              </a:rPr>
              <a:t>un </a:t>
            </a:r>
            <a:r>
              <a:rPr lang="es-ES_tradnl" dirty="0" smtClean="0">
                <a:solidFill>
                  <a:srgbClr val="454545"/>
                </a:solidFill>
              </a:rPr>
              <a:t>modelo de innovación tipo isla. Modelo contemplativo.</a:t>
            </a:r>
            <a:endParaRPr lang="es-ES_tradnl" dirty="0">
              <a:solidFill>
                <a:srgbClr val="454545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296400" y="4860998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2000" dirty="0">
                <a:solidFill>
                  <a:schemeClr val="bg1"/>
                </a:solidFill>
              </a:rPr>
              <a:t>2012 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PLAN DE CULTURA</a:t>
            </a:r>
          </a:p>
          <a:p>
            <a:r>
              <a:rPr lang="es-ES_tradnl" sz="2000" dirty="0" smtClean="0">
                <a:solidFill>
                  <a:schemeClr val="bg1"/>
                </a:solidFill>
              </a:rPr>
              <a:t>DIGITAL</a:t>
            </a:r>
            <a:endParaRPr lang="es-ES_tradnl" sz="2000" dirty="0">
              <a:solidFill>
                <a:schemeClr val="bg1"/>
              </a:solidFill>
            </a:endParaRPr>
          </a:p>
          <a:p>
            <a:r>
              <a:rPr lang="es-ES_tradnl" sz="2000" dirty="0" smtClean="0">
                <a:solidFill>
                  <a:schemeClr val="bg1"/>
                </a:solidFill>
              </a:rPr>
              <a:t>EN </a:t>
            </a:r>
            <a:r>
              <a:rPr lang="es-ES_tradnl" sz="2000" dirty="0">
                <a:solidFill>
                  <a:schemeClr val="bg1"/>
                </a:solidFill>
              </a:rPr>
              <a:t>LA </a:t>
            </a:r>
            <a:r>
              <a:rPr lang="es-ES_tradnl" sz="2000" dirty="0" smtClean="0">
                <a:solidFill>
                  <a:schemeClr val="bg1"/>
                </a:solidFill>
              </a:rPr>
              <a:t>ESCUELA</a:t>
            </a:r>
          </a:p>
          <a:p>
            <a:r>
              <a:rPr lang="es-ES_tradnl" sz="2000" dirty="0" smtClean="0">
                <a:solidFill>
                  <a:schemeClr val="bg1"/>
                </a:solidFill>
              </a:rPr>
              <a:t>2018</a:t>
            </a:r>
            <a:endParaRPr lang="es-ES_tradnl" sz="2000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09271" y="4749713"/>
            <a:ext cx="76312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 smtClean="0">
                <a:solidFill>
                  <a:srgbClr val="454545"/>
                </a:solidFill>
              </a:rPr>
              <a:t>Modelo transformador . Modelo sistémico       Modelos no disruptivos. Modelos de </a:t>
            </a:r>
            <a:r>
              <a:rPr lang="es-ES_tradnl" sz="2000" dirty="0">
                <a:solidFill>
                  <a:srgbClr val="454545"/>
                </a:solidFill>
              </a:rPr>
              <a:t>colaboración </a:t>
            </a:r>
            <a:r>
              <a:rPr lang="es-ES_tradnl" sz="2000" dirty="0" smtClean="0">
                <a:solidFill>
                  <a:srgbClr val="454545"/>
                </a:solidFill>
              </a:rPr>
              <a:t>y acompañamiento</a:t>
            </a:r>
            <a:r>
              <a:rPr lang="es-ES_tradnl" sz="2000" dirty="0">
                <a:solidFill>
                  <a:srgbClr val="454545"/>
                </a:solidFill>
              </a:rPr>
              <a:t>. 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151743" y="4266004"/>
            <a:ext cx="68050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/>
              <a:t>2012 - PLAN </a:t>
            </a:r>
            <a:r>
              <a:rPr lang="es-ES_tradnl" dirty="0"/>
              <a:t>DE </a:t>
            </a:r>
            <a:r>
              <a:rPr lang="es-ES_tradnl" dirty="0" smtClean="0"/>
              <a:t>CULTURA DIGITAL EN </a:t>
            </a:r>
            <a:r>
              <a:rPr lang="es-ES_tradnl" dirty="0"/>
              <a:t>LA </a:t>
            </a:r>
            <a:r>
              <a:rPr lang="es-ES_tradnl" dirty="0" smtClean="0"/>
              <a:t>ESCUELA - 2018</a:t>
            </a:r>
            <a:endParaRPr lang="es-ES_tradnl" dirty="0"/>
          </a:p>
        </p:txBody>
      </p:sp>
      <p:sp>
        <p:nvSpPr>
          <p:cNvPr id="13" name="Flecha derecha 12"/>
          <p:cNvSpPr/>
          <p:nvPr/>
        </p:nvSpPr>
        <p:spPr>
          <a:xfrm>
            <a:off x="6440410" y="4884304"/>
            <a:ext cx="222422" cy="143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CuadroTexto 16"/>
          <p:cNvSpPr txBox="1"/>
          <p:nvPr/>
        </p:nvSpPr>
        <p:spPr>
          <a:xfrm>
            <a:off x="1140501" y="5628505"/>
            <a:ext cx="7577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Invisibilidad de las TIC basado en un modelo de integración transformador y  no sustitutivo( TPAK, SAMR)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66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  <p:bldP spid="7" grpId="0"/>
      <p:bldP spid="11" grpId="0"/>
      <p:bldP spid="14" grpId="0"/>
      <p:bldP spid="16" grpId="0"/>
      <p:bldP spid="3" grpId="0"/>
      <p:bldP spid="4" grpId="0"/>
      <p:bldP spid="10" grpId="0"/>
      <p:bldP spid="13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96400" y="509664"/>
            <a:ext cx="2432304" cy="1230093"/>
          </a:xfrm>
        </p:spPr>
        <p:txBody>
          <a:bodyPr/>
          <a:lstStyle/>
          <a:p>
            <a:r>
              <a:rPr lang="es-ES_tradnl" sz="2400" dirty="0" smtClean="0"/>
              <a:t>Competencia</a:t>
            </a:r>
            <a:br>
              <a:rPr lang="es-ES_tradnl" sz="2400" dirty="0" smtClean="0"/>
            </a:br>
            <a:r>
              <a:rPr lang="es-ES_tradnl" sz="2400" dirty="0" smtClean="0"/>
              <a:t>Digital ALUMNADO</a:t>
            </a:r>
            <a:endParaRPr lang="es-ES_tradnl" sz="24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9296400" y="2427331"/>
            <a:ext cx="2432304" cy="1230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z="2400" dirty="0" smtClean="0"/>
              <a:t>Competencia</a:t>
            </a:r>
            <a:br>
              <a:rPr lang="es-ES_tradnl" sz="2400" dirty="0" smtClean="0"/>
            </a:br>
            <a:r>
              <a:rPr lang="es-ES_tradnl" sz="2400" dirty="0" smtClean="0"/>
              <a:t>Digital DOCENTE</a:t>
            </a:r>
            <a:endParaRPr lang="es-ES_tradnl" sz="24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296400" y="4479910"/>
            <a:ext cx="2432304" cy="1230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z="2400" dirty="0" smtClean="0"/>
              <a:t>Centros</a:t>
            </a:r>
            <a:br>
              <a:rPr lang="es-ES_tradnl" sz="2400" dirty="0" smtClean="0"/>
            </a:br>
            <a:r>
              <a:rPr lang="es-ES_tradnl" sz="2400" dirty="0" smtClean="0"/>
              <a:t>Digitalmente</a:t>
            </a:r>
          </a:p>
          <a:p>
            <a:r>
              <a:rPr lang="es-ES_tradnl" sz="2400" dirty="0" smtClean="0"/>
              <a:t>Competentes</a:t>
            </a:r>
            <a:endParaRPr lang="es-ES_tradnl" sz="2400" dirty="0"/>
          </a:p>
        </p:txBody>
      </p:sp>
      <p:sp>
        <p:nvSpPr>
          <p:cNvPr id="10" name="Elipse 9"/>
          <p:cNvSpPr/>
          <p:nvPr/>
        </p:nvSpPr>
        <p:spPr>
          <a:xfrm>
            <a:off x="2815076" y="521178"/>
            <a:ext cx="3072983" cy="3060770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  <a:effectLst>
            <a:glow rad="508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ORGANIZACIÓN</a:t>
            </a:r>
          </a:p>
          <a:p>
            <a:pPr algn="ctr"/>
            <a:r>
              <a:rPr lang="es-ES_tradnl" dirty="0" smtClean="0"/>
              <a:t>EDUCATIVA</a:t>
            </a:r>
          </a:p>
          <a:p>
            <a:pPr algn="ctr"/>
            <a:r>
              <a:rPr lang="es-ES_tradnl" dirty="0" smtClean="0"/>
              <a:t>DIGITALMENTE</a:t>
            </a:r>
          </a:p>
          <a:p>
            <a:pPr algn="ctr"/>
            <a:r>
              <a:rPr lang="es-ES_tradnl" dirty="0" smtClean="0"/>
              <a:t>COMPETENTE</a:t>
            </a:r>
          </a:p>
          <a:p>
            <a:pPr algn="ctr"/>
            <a:endParaRPr lang="es-ES_tradnl" dirty="0"/>
          </a:p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endParaRPr lang="es-ES_tradnl" dirty="0"/>
          </a:p>
        </p:txBody>
      </p:sp>
      <p:sp>
        <p:nvSpPr>
          <p:cNvPr id="7" name="Elipse 6"/>
          <p:cNvSpPr/>
          <p:nvPr/>
        </p:nvSpPr>
        <p:spPr>
          <a:xfrm>
            <a:off x="1372798" y="2427331"/>
            <a:ext cx="3072983" cy="3060770"/>
          </a:xfrm>
          <a:prstGeom prst="ellipse">
            <a:avLst/>
          </a:prstGeom>
          <a:solidFill>
            <a:srgbClr val="92D050">
              <a:alpha val="69000"/>
            </a:srgbClr>
          </a:solidFill>
          <a:ln>
            <a:noFill/>
            <a:bevel/>
          </a:ln>
          <a:effectLst>
            <a:glow rad="571500">
              <a:srgbClr val="92D050">
                <a:alpha val="40000"/>
              </a:srgbClr>
            </a:glo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COMPETENCIA</a:t>
            </a:r>
          </a:p>
          <a:p>
            <a:pPr algn="ctr"/>
            <a:r>
              <a:rPr lang="es-ES_tradnl" dirty="0" smtClean="0"/>
              <a:t>DIGITAL</a:t>
            </a:r>
          </a:p>
          <a:p>
            <a:pPr algn="ctr"/>
            <a:r>
              <a:rPr lang="es-ES_tradnl" dirty="0" smtClean="0"/>
              <a:t>DOCENTE</a:t>
            </a:r>
            <a:endParaRPr lang="es-ES_tradnl" dirty="0"/>
          </a:p>
        </p:txBody>
      </p:sp>
      <p:sp>
        <p:nvSpPr>
          <p:cNvPr id="11" name="Elipse 10"/>
          <p:cNvSpPr/>
          <p:nvPr/>
        </p:nvSpPr>
        <p:spPr>
          <a:xfrm>
            <a:off x="4063648" y="2427331"/>
            <a:ext cx="3072983" cy="3060770"/>
          </a:xfrm>
          <a:prstGeom prst="ellipse">
            <a:avLst/>
          </a:prstGeom>
          <a:solidFill>
            <a:srgbClr val="FF0000">
              <a:alpha val="74000"/>
            </a:srgbClr>
          </a:solidFill>
          <a:ln>
            <a:noFill/>
          </a:ln>
          <a:effectLst>
            <a:glow rad="8128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DESARROLLO </a:t>
            </a:r>
          </a:p>
          <a:p>
            <a:pPr algn="ctr"/>
            <a:r>
              <a:rPr lang="es-ES_tradnl" dirty="0" smtClean="0"/>
              <a:t>COMPETENCIA</a:t>
            </a:r>
          </a:p>
          <a:p>
            <a:pPr algn="ctr"/>
            <a:r>
              <a:rPr lang="es-ES_tradnl" dirty="0" smtClean="0"/>
              <a:t>DIGITAL DEL</a:t>
            </a:r>
          </a:p>
          <a:p>
            <a:pPr algn="ctr"/>
            <a:r>
              <a:rPr lang="es-ES_tradnl" dirty="0" smtClean="0"/>
              <a:t>ALUMNADO</a:t>
            </a:r>
            <a:endParaRPr lang="es-ES_tradnl" dirty="0"/>
          </a:p>
        </p:txBody>
      </p:sp>
      <p:sp>
        <p:nvSpPr>
          <p:cNvPr id="14" name="Rectángulo 13"/>
          <p:cNvSpPr/>
          <p:nvPr/>
        </p:nvSpPr>
        <p:spPr>
          <a:xfrm>
            <a:off x="7068206" y="2441246"/>
            <a:ext cx="1731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>
                <a:latin typeface="Century Gothic" charset="0"/>
                <a:ea typeface="Century Gothic" charset="0"/>
                <a:cs typeface="Century Gothic" charset="0"/>
              </a:rPr>
              <a:t>DIGCOMP 2.0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47302" y="5303435"/>
            <a:ext cx="1792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dirty="0">
                <a:latin typeface="Century Gothic" charset="0"/>
                <a:ea typeface="Century Gothic" charset="0"/>
                <a:cs typeface="Century Gothic" charset="0"/>
              </a:rPr>
              <a:t>DIGCOMPEDU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28281" y="4479910"/>
            <a:ext cx="715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dirty="0">
                <a:latin typeface="Century Gothic" charset="0"/>
                <a:ea typeface="Century Gothic" charset="0"/>
                <a:cs typeface="Century Gothic" charset="0"/>
              </a:rPr>
              <a:t>CDD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123877" y="755378"/>
            <a:ext cx="1888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>
                <a:latin typeface="Century Gothic" charset="0"/>
                <a:ea typeface="Century Gothic" charset="0"/>
                <a:cs typeface="Century Gothic" charset="0"/>
              </a:rPr>
              <a:t>DIGCOMPORG</a:t>
            </a: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43" y="5672767"/>
            <a:ext cx="588907" cy="39236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753" y="1283434"/>
            <a:ext cx="588907" cy="39236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082" y="3074461"/>
            <a:ext cx="588907" cy="39236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43" y="4849242"/>
            <a:ext cx="460324" cy="30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2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290"/>
            <a:ext cx="8964117" cy="607941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095" y="579810"/>
            <a:ext cx="2406777" cy="109908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9714722" y="2413336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>
                <a:solidFill>
                  <a:schemeClr val="bg1">
                    <a:lumMod val="95000"/>
                  </a:schemeClr>
                </a:solidFill>
              </a:rPr>
              <a:t>CENTROS</a:t>
            </a:r>
          </a:p>
          <a:p>
            <a:endParaRPr lang="es-ES_tradnl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s-ES_tradnl" dirty="0" smtClean="0">
                <a:solidFill>
                  <a:schemeClr val="bg1">
                    <a:lumMod val="95000"/>
                  </a:schemeClr>
                </a:solidFill>
              </a:rPr>
              <a:t> EDUCATIVOS</a:t>
            </a:r>
          </a:p>
          <a:p>
            <a:r>
              <a:rPr lang="es-ES_tradnl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s-ES_tradnl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s-ES_tradnl" dirty="0" smtClean="0">
                <a:solidFill>
                  <a:schemeClr val="bg1">
                    <a:lumMod val="95000"/>
                  </a:schemeClr>
                </a:solidFill>
              </a:rPr>
              <a:t>DIGITALMENTE</a:t>
            </a:r>
          </a:p>
          <a:p>
            <a:endParaRPr lang="es-ES_tradnl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s-ES_tradnl" dirty="0" smtClean="0">
                <a:solidFill>
                  <a:schemeClr val="bg1">
                    <a:lumMod val="95000"/>
                  </a:schemeClr>
                </a:solidFill>
              </a:rPr>
              <a:t>COMPETENTES</a:t>
            </a:r>
            <a:endParaRPr lang="es-ES_tradnl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96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3624" y="2094310"/>
            <a:ext cx="9070848" cy="2587752"/>
          </a:xfrm>
        </p:spPr>
        <p:txBody>
          <a:bodyPr/>
          <a:lstStyle/>
          <a:p>
            <a:r>
              <a:rPr lang="es-ES_tradnl" sz="6600" dirty="0" smtClean="0"/>
              <a:t>Gracias por vuestra atención</a:t>
            </a:r>
            <a:endParaRPr lang="es-ES_tradnl" sz="66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Marta Reina Herrera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741" y="1314330"/>
            <a:ext cx="1640399" cy="588612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4519483" y="5007457"/>
            <a:ext cx="9070848" cy="457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200" dirty="0" smtClean="0"/>
              <a:t>7 de junio 2018</a:t>
            </a:r>
            <a:endParaRPr lang="es-ES_tradnl" sz="1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567" y="4285847"/>
            <a:ext cx="1018744" cy="144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1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004DA82174CB64BAE46737A9CA0112D" ma:contentTypeVersion="7" ma:contentTypeDescription="Crear nuevo documento." ma:contentTypeScope="" ma:versionID="f8fb5a6b4491644b0cd94d1a7e769f78">
  <xsd:schema xmlns:xsd="http://www.w3.org/2001/XMLSchema" xmlns:xs="http://www.w3.org/2001/XMLSchema" xmlns:p="http://schemas.microsoft.com/office/2006/metadata/properties" xmlns:ns2="004cf314-3aab-4a30-85a4-aa728df96fdd" xmlns:ns3="7d406b66-7bd2-4b0e-9689-a99ff64f9852" targetNamespace="http://schemas.microsoft.com/office/2006/metadata/properties" ma:root="true" ma:fieldsID="9d64978a20de96dd546e377854230e4b" ns2:_="" ns3:_="">
    <xsd:import namespace="004cf314-3aab-4a30-85a4-aa728df96fdd"/>
    <xsd:import namespace="7d406b66-7bd2-4b0e-9689-a99ff64f98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4cf314-3aab-4a30-85a4-aa728df96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406b66-7bd2-4b0e-9689-a99ff64f985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5EEACE-13B6-4E23-98CD-097547D4D602}"/>
</file>

<file path=customXml/itemProps2.xml><?xml version="1.0" encoding="utf-8"?>
<ds:datastoreItem xmlns:ds="http://schemas.openxmlformats.org/officeDocument/2006/customXml" ds:itemID="{269D42BA-82FC-4B19-8425-E9297980680D}"/>
</file>

<file path=customXml/itemProps3.xml><?xml version="1.0" encoding="utf-8"?>
<ds:datastoreItem xmlns:ds="http://schemas.openxmlformats.org/officeDocument/2006/customXml" ds:itemID="{CDF6E1BF-C8F0-4431-8AD3-240CE16A33A3}"/>
</file>

<file path=docProps/app.xml><?xml version="1.0" encoding="utf-8"?>
<Properties xmlns="http://schemas.openxmlformats.org/officeDocument/2006/extended-properties" xmlns:vt="http://schemas.openxmlformats.org/officeDocument/2006/docPropsVTypes">
  <Template>Estampado</Template>
  <TotalTime>681</TotalTime>
  <Words>319</Words>
  <Application>Microsoft Macintosh PowerPoint</Application>
  <PresentationFormat>Panorámica</PresentationFormat>
  <Paragraphs>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Calibri</vt:lpstr>
      <vt:lpstr>Century Gothic</vt:lpstr>
      <vt:lpstr>Garamond</vt:lpstr>
      <vt:lpstr>GillSans</vt:lpstr>
      <vt:lpstr>Helvetica</vt:lpstr>
      <vt:lpstr>Times New Roman</vt:lpstr>
      <vt:lpstr>Wingdings</vt:lpstr>
      <vt:lpstr>Savon</vt:lpstr>
      <vt:lpstr>ceNTROS EDUCATIVOS  COMO ORGANIZACIONES DIGITALMENTE COMPETENTES </vt:lpstr>
      <vt:lpstr>Presentación de PowerPoint</vt:lpstr>
      <vt:lpstr>Presentación de PowerPoint</vt:lpstr>
      <vt:lpstr>Presentación de PowerPoint</vt:lpstr>
      <vt:lpstr>  1985 Proyecto ATENEA</vt:lpstr>
      <vt:lpstr>Competencia Digital ALUMNADO</vt:lpstr>
      <vt:lpstr>Presentación de PowerPoint</vt:lpstr>
      <vt:lpstr>Gracias por vuestra atención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ceNTROS EDUCATIVOS  COMO ORGANIZACIONES DIGITALMENTE COMPETENTES </dc:title>
  <dc:creator>Usuario de Microsoft Office</dc:creator>
  <cp:lastModifiedBy>Usuario de Microsoft Office</cp:lastModifiedBy>
  <cp:revision>36</cp:revision>
  <dcterms:created xsi:type="dcterms:W3CDTF">2018-06-03T12:33:19Z</dcterms:created>
  <dcterms:modified xsi:type="dcterms:W3CDTF">2018-06-07T05:45:38Z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0x010100B004DA82174CB64BAE46737A9CA0112D</vt:lpwstr>
  </property>
</Properties>
</file>